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1272" r:id="rId2"/>
    <p:sldId id="1468" r:id="rId3"/>
    <p:sldId id="1465" r:id="rId4"/>
    <p:sldId id="1466" r:id="rId5"/>
    <p:sldId id="1478" r:id="rId6"/>
    <p:sldId id="1481" r:id="rId7"/>
    <p:sldId id="1480" r:id="rId8"/>
    <p:sldId id="1485" r:id="rId9"/>
    <p:sldId id="1484" r:id="rId10"/>
    <p:sldId id="1482" r:id="rId11"/>
    <p:sldId id="1483" r:id="rId12"/>
    <p:sldId id="1467" r:id="rId13"/>
    <p:sldId id="1473" r:id="rId14"/>
    <p:sldId id="1474" r:id="rId15"/>
    <p:sldId id="1475" r:id="rId16"/>
  </p:sldIdLst>
  <p:sldSz cx="9144000" cy="6858000" type="screen4x3"/>
  <p:notesSz cx="6797675" cy="9926638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4">
          <p15:clr>
            <a:srgbClr val="A4A3A4"/>
          </p15:clr>
        </p15:guide>
        <p15:guide id="2" pos="285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74">
          <p15:clr>
            <a:srgbClr val="A4A3A4"/>
          </p15:clr>
        </p15:guide>
        <p15:guide id="2" pos="2123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c" initials="y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0000FF"/>
    <a:srgbClr val="A80000"/>
    <a:srgbClr val="B0252A"/>
    <a:srgbClr val="000099"/>
    <a:srgbClr val="E40212"/>
    <a:srgbClr val="27602C"/>
    <a:srgbClr val="54D060"/>
    <a:srgbClr val="8E97EE"/>
    <a:srgbClr val="42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8" autoAdjust="0"/>
    <p:restoredTop sz="88710" autoAdjust="0"/>
  </p:normalViewPr>
  <p:slideViewPr>
    <p:cSldViewPr>
      <p:cViewPr varScale="1">
        <p:scale>
          <a:sx n="144" d="100"/>
          <a:sy n="144" d="100"/>
        </p:scale>
        <p:origin x="4806" y="132"/>
      </p:cViewPr>
      <p:guideLst>
        <p:guide orient="horz" pos="2124"/>
        <p:guide pos="2857"/>
      </p:guideLst>
    </p:cSldViewPr>
  </p:slideViewPr>
  <p:outlineViewPr>
    <p:cViewPr>
      <p:scale>
        <a:sx n="33" d="100"/>
        <a:sy n="33" d="100"/>
      </p:scale>
      <p:origin x="0" y="-1626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1" d="100"/>
          <a:sy n="81" d="100"/>
        </p:scale>
        <p:origin x="3996" y="114"/>
      </p:cViewPr>
      <p:guideLst>
        <p:guide orient="horz" pos="3074"/>
        <p:guide pos="212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31FDDB-C917-4DD4-89F5-9644070BD70B}" type="datetimeFigureOut">
              <a:rPr lang="zh-CN" altLang="en-US" smtClean="0"/>
              <a:t>2021/10/27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D62FB-8692-46DC-A104-B078FFA490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20919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页眉占位符 1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1" y="0"/>
            <a:ext cx="2944086" cy="49633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099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48869" y="0"/>
            <a:ext cx="2947233" cy="49633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r">
              <a:buFont typeface="Arial" panose="020B0604020202020204" pitchFamily="34" charset="0"/>
              <a:buNone/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4B44F749-CD45-45A7-80DE-7ABC7D2A5D92}" type="datetime1">
              <a:rPr lang="zh-CN" altLang="en-US"/>
              <a:t>2021/10/27</a:t>
            </a:fld>
            <a:endParaRPr lang="zh-CN" altLang="en-US" sz="1200"/>
          </a:p>
        </p:txBody>
      </p:sp>
      <p:sp>
        <p:nvSpPr>
          <p:cNvPr id="69636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noFill/>
          <a:ln w="9525">
            <a:noFill/>
            <a:miter lim="800000"/>
          </a:ln>
        </p:spPr>
      </p:sp>
      <p:sp>
        <p:nvSpPr>
          <p:cNvPr id="4101" name="备注占位符 4"/>
          <p:cNvSpPr>
            <a:spLocks noGrp="1" noRot="1" noChangeAspect="1" noChangeArrowheads="1"/>
          </p:cNvSpPr>
          <p:nvPr/>
        </p:nvSpPr>
        <p:spPr bwMode="auto">
          <a:xfrm>
            <a:off x="679768" y="4715153"/>
            <a:ext cx="5438140" cy="44669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defTabSz="0">
              <a:spcBef>
                <a:spcPct val="30000"/>
              </a:spcBef>
              <a:buFontTx/>
              <a:buNone/>
              <a:defRPr/>
            </a:pPr>
            <a:r>
              <a:rPr lang="zh-CN" sz="1200">
                <a:latin typeface="Arial" panose="020B0604020202020204" pitchFamily="34" charset="0"/>
              </a:rPr>
              <a:t>单击此处编辑母版文本样式</a:t>
            </a:r>
          </a:p>
          <a:p>
            <a:pPr defTabSz="0">
              <a:spcBef>
                <a:spcPct val="30000"/>
              </a:spcBef>
              <a:buFontTx/>
              <a:buNone/>
              <a:defRPr/>
            </a:pPr>
            <a:r>
              <a:rPr lang="zh-CN" sz="1200">
                <a:latin typeface="Arial" panose="020B0604020202020204" pitchFamily="34" charset="0"/>
              </a:rPr>
              <a:t>第二级</a:t>
            </a:r>
          </a:p>
          <a:p>
            <a:pPr defTabSz="0">
              <a:spcBef>
                <a:spcPct val="30000"/>
              </a:spcBef>
              <a:buFontTx/>
              <a:buNone/>
              <a:defRPr/>
            </a:pPr>
            <a:r>
              <a:rPr lang="zh-CN" sz="1200">
                <a:latin typeface="Arial" panose="020B0604020202020204" pitchFamily="34" charset="0"/>
              </a:rPr>
              <a:t>第三级</a:t>
            </a:r>
          </a:p>
          <a:p>
            <a:pPr defTabSz="0">
              <a:spcBef>
                <a:spcPct val="30000"/>
              </a:spcBef>
              <a:buFontTx/>
              <a:buNone/>
              <a:defRPr/>
            </a:pPr>
            <a:r>
              <a:rPr lang="zh-CN" sz="1200">
                <a:latin typeface="Arial" panose="020B0604020202020204" pitchFamily="34" charset="0"/>
              </a:rPr>
              <a:t>第四级</a:t>
            </a:r>
          </a:p>
          <a:p>
            <a:pPr defTabSz="0">
              <a:spcBef>
                <a:spcPct val="30000"/>
              </a:spcBef>
              <a:buFontTx/>
              <a:buNone/>
              <a:defRPr/>
            </a:pPr>
            <a:r>
              <a:rPr lang="zh-CN" sz="1200">
                <a:latin typeface="Arial" panose="020B0604020202020204" pitchFamily="34" charset="0"/>
              </a:rPr>
              <a:t>第五级</a:t>
            </a:r>
          </a:p>
        </p:txBody>
      </p:sp>
      <p:sp>
        <p:nvSpPr>
          <p:cNvPr id="4102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28583"/>
            <a:ext cx="2944086" cy="49633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103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8869" y="9428583"/>
            <a:ext cx="2947233" cy="49633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 algn="r">
              <a:buFont typeface="Arial" panose="020B0604020202020204" pitchFamily="34" charset="0"/>
              <a:buNone/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2D0D37FD-0433-4EF3-A3FE-F6B9B697B141}" type="slidenum">
              <a:rPr lang="zh-CN" altLang="en-US"/>
              <a:t>‹#›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33929312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F7FE8B-845E-48E5-8A25-F22C9BE5DB7C}" type="datetime1">
              <a:rPr lang="zh-CN" altLang="en-US"/>
              <a:t>2021/10/27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8CFFA0-0437-4380-A9E3-5783F4E5E10E}" type="slidenum">
              <a:rPr lang="zh-CN" altLang="en-US"/>
              <a:t>‹#›</a:t>
            </a:fld>
            <a:endParaRPr 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E298FA-BEEC-4465-A323-A749EE2B0608}" type="datetime1">
              <a:rPr lang="zh-CN" altLang="en-US"/>
              <a:t>2021/10/27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658256-82CF-4360-84A6-F51A208C071B}" type="slidenum">
              <a:rPr lang="zh-CN" altLang="en-US"/>
              <a:t>‹#›</a:t>
            </a:fld>
            <a:endParaRPr 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55E290-2BFC-4CE8-B6DE-C42DA69306BF}" type="datetime1">
              <a:rPr lang="zh-CN" altLang="en-US"/>
              <a:t>2021/10/27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BEA78C-0EEA-4369-A713-E8B73956B091}" type="slidenum">
              <a:rPr lang="zh-CN" altLang="en-US"/>
              <a:t>‹#›</a:t>
            </a:fld>
            <a:endParaRPr 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F783C5-5DAF-4844-8CF1-3170CE1C38A5}" type="datetime1">
              <a:rPr lang="zh-CN" altLang="en-US"/>
              <a:t>2021/10/27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4AD11A-B7BD-4446-B731-BA5E792C0800}" type="slidenum">
              <a:rPr lang="zh-CN" altLang="en-US"/>
              <a:t>‹#›</a:t>
            </a:fld>
            <a:endParaRPr 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3386FD-A142-4359-8271-E4392591422A}" type="datetime1">
              <a:rPr lang="zh-CN" altLang="en-US"/>
              <a:t>2021/10/27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FD2688-4C11-4854-A828-337D4D0FB502}" type="slidenum">
              <a:rPr lang="zh-CN" altLang="en-US"/>
              <a:t>‹#›</a:t>
            </a:fld>
            <a:endParaRPr 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F4EC5B-6BA5-480F-A929-9E3E1E0935EF}" type="datetime1">
              <a:rPr lang="zh-CN" altLang="en-US"/>
              <a:t>2021/10/27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429EF9-305E-469B-A399-7586E8E1784B}" type="slidenum">
              <a:rPr lang="zh-CN" altLang="en-US"/>
              <a:t>‹#›</a:t>
            </a:fld>
            <a:endParaRPr 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6AE3A5-85C9-4332-AB92-2E6EB969D4DB}" type="datetime1">
              <a:rPr lang="zh-CN" altLang="en-US"/>
              <a:t>2021/10/27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9AFE06-4A2F-4F4B-920D-1D47D30866FE}" type="slidenum">
              <a:rPr lang="zh-CN" altLang="en-US"/>
              <a:t>‹#›</a:t>
            </a:fld>
            <a:endParaRPr 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414B0C-7447-490F-B943-07AB4ECA84AC}" type="datetime1">
              <a:rPr lang="zh-CN" altLang="en-US"/>
              <a:t>2021/10/27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604C1F-A1F0-45A3-9A9C-FA194A98DCF2}" type="slidenum">
              <a:rPr lang="zh-CN" altLang="en-US"/>
              <a:t>‹#›</a:t>
            </a:fld>
            <a:endParaRPr 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D3182A-067F-4A8E-8A37-90BDC6F6FAB6}" type="datetime1">
              <a:rPr lang="zh-CN" altLang="en-US"/>
              <a:t>2021/10/27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192872-8E68-4B58-89C2-6BCE8F896C8F}" type="slidenum">
              <a:rPr lang="zh-CN" altLang="en-US"/>
              <a:t>‹#›</a:t>
            </a:fld>
            <a:endParaRPr 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1E8A42-CE50-4EE6-9487-28A1973743CF}" type="datetime1">
              <a:rPr lang="zh-CN" altLang="en-US"/>
              <a:t>2021/10/27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AE0BEE-C00B-4443-B6D5-7BDCC3077497}" type="slidenum">
              <a:rPr lang="zh-CN" altLang="en-US"/>
              <a:t>‹#›</a:t>
            </a:fld>
            <a:endParaRPr 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45316C-529C-45CA-9E16-CF52E1705B41}" type="datetime1">
              <a:rPr lang="zh-CN" altLang="en-US"/>
              <a:t>2021/10/27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52B8C2-6542-40CF-935B-3EB699CEA53F}" type="slidenum">
              <a:rPr lang="zh-CN" altLang="en-US"/>
              <a:t>‹#›</a:t>
            </a:fld>
            <a:endParaRPr 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>
                <a:sym typeface="Calibri" panose="020F0502020204030204" pitchFamily="34" charset="0"/>
              </a:rPr>
              <a:t>单击此处编辑母版标题样式</a:t>
            </a:r>
          </a:p>
        </p:txBody>
      </p:sp>
      <p:sp>
        <p:nvSpPr>
          <p:cNvPr id="3075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>
                <a:sym typeface="Calibri" panose="020F0502020204030204" pitchFamily="34" charset="0"/>
              </a:rPr>
              <a:t>第五级</a:t>
            </a:r>
          </a:p>
        </p:txBody>
      </p:sp>
      <p:sp>
        <p:nvSpPr>
          <p:cNvPr id="3076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+mn-lt"/>
                <a:sym typeface="Calibri" panose="020F0502020204030204" pitchFamily="34" charset="0"/>
              </a:defRPr>
            </a:lvl1pPr>
          </a:lstStyle>
          <a:p>
            <a:pPr>
              <a:defRPr/>
            </a:pPr>
            <a:fld id="{DFEB58BD-FC53-49C7-8C20-335CCCFC4926}" type="datetime1">
              <a:rPr lang="zh-CN" altLang="en-US"/>
              <a:t>2021/10/27</a:t>
            </a:fld>
            <a:endParaRPr lang="zh-CN" altLang="en-US"/>
          </a:p>
        </p:txBody>
      </p:sp>
      <p:sp>
        <p:nvSpPr>
          <p:cNvPr id="3077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+mn-lt"/>
                <a:sym typeface="Calibri" panose="020F0502020204030204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3078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r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+mn-lt"/>
                <a:sym typeface="Calibri" panose="020F0502020204030204" pitchFamily="34" charset="0"/>
              </a:defRPr>
            </a:lvl1pPr>
          </a:lstStyle>
          <a:p>
            <a:pPr>
              <a:defRPr/>
            </a:pPr>
            <a:fld id="{649CB315-198D-4C96-8ED1-A4BADC72D99F}" type="slidenum">
              <a:rPr lang="zh-CN" alt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defTabSz="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defTabSz="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defTabSz="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defTabSz="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 descr="a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7384"/>
            <a:ext cx="9180512" cy="6885384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8916" name="Picture 7" descr="nEO_IMG_北校大门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978150"/>
            <a:ext cx="4477703" cy="20891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8917" name="Picture 8" descr="C:\Documents and Settings\Administrator\桌面\中心广场——拼2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7702" y="2979420"/>
            <a:ext cx="4702810" cy="208788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矩形 6"/>
          <p:cNvSpPr/>
          <p:nvPr/>
        </p:nvSpPr>
        <p:spPr>
          <a:xfrm>
            <a:off x="85090" y="1441965"/>
            <a:ext cx="8997950" cy="90691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lvl="0"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计算机安全与网络安全的定义</a:t>
            </a:r>
            <a:endParaRPr kumimoji="0" lang="zh-CN" altLang="en-US" sz="4000" b="1" i="0" u="none" strike="noStrike" kern="1200" cap="none" spc="0" normalizeH="0" baseline="0" noProof="0" dirty="0">
              <a:ln w="10160">
                <a:noFill/>
                <a:prstDash val="solid"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 Light" panose="020B0502040204020203" charset="-122"/>
              <a:sym typeface="+mn-ea"/>
            </a:endParaRP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/>
          <p:nvPr/>
        </p:nvSpPr>
        <p:spPr bwMode="auto">
          <a:xfrm>
            <a:off x="3240360" y="44624"/>
            <a:ext cx="5580112" cy="5994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Calibri" panose="020F050202020403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>
              <a:buFontTx/>
            </a:pPr>
            <a:r>
              <a:rPr lang="zh-CN" altLang="en-US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网络安全定义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8103AEB-0243-47D3-B87B-000760EB8A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0"/>
            <a:ext cx="8204440" cy="6813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71031361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DE61779-C57B-4696-A88E-C1AB35C456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5831" y="863336"/>
            <a:ext cx="7272337" cy="8651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Calibri" panose="020F050202020403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buFontTx/>
            </a:pPr>
            <a:r>
              <a:rPr lang="zh-CN" altLang="en-US" sz="3200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安全服务与安全机制的关系</a:t>
            </a:r>
          </a:p>
        </p:txBody>
      </p:sp>
      <p:sp>
        <p:nvSpPr>
          <p:cNvPr id="4" name="矩形 1">
            <a:extLst>
              <a:ext uri="{FF2B5EF4-FFF2-40B4-BE49-F238E27FC236}">
                <a16:creationId xmlns:a16="http://schemas.microsoft.com/office/drawing/2014/main" id="{B7719E10-2CEE-4986-8EC3-49D6D186C2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561" y="1897221"/>
            <a:ext cx="813593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安全服务是信息安全的需求，它们依赖于安全机制来实现。安全机制由适当的密码算法和密码协议，以及相关密码管理设施来实现。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5A8BB630-A2DE-43AA-9464-54B135C77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561" y="3016889"/>
            <a:ext cx="8062913" cy="3298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D4A81666-5E1E-4F30-90D7-6FB4ADC1BAD9}"/>
              </a:ext>
            </a:extLst>
          </p:cNvPr>
          <p:cNvSpPr/>
          <p:nvPr/>
        </p:nvSpPr>
        <p:spPr>
          <a:xfrm>
            <a:off x="395536" y="3841111"/>
            <a:ext cx="8208963" cy="360362"/>
          </a:xfrm>
          <a:prstGeom prst="rect">
            <a:avLst/>
          </a:prstGeom>
          <a:solidFill>
            <a:srgbClr val="FFC000">
              <a:alpha val="38824"/>
            </a:srgbClr>
          </a:solidFill>
          <a:ln w="38100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4B26F8F-94D6-4919-AD68-5C00E786F810}"/>
              </a:ext>
            </a:extLst>
          </p:cNvPr>
          <p:cNvSpPr/>
          <p:nvPr/>
        </p:nvSpPr>
        <p:spPr>
          <a:xfrm>
            <a:off x="395536" y="5065073"/>
            <a:ext cx="8208963" cy="360363"/>
          </a:xfrm>
          <a:prstGeom prst="rect">
            <a:avLst/>
          </a:prstGeom>
          <a:solidFill>
            <a:srgbClr val="FFC000">
              <a:alpha val="38824"/>
            </a:srgbClr>
          </a:solidFill>
          <a:ln w="38100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7A1B892-9E4B-4B05-BF1A-3ED6CCA6DEF6}"/>
              </a:ext>
            </a:extLst>
          </p:cNvPr>
          <p:cNvSpPr/>
          <p:nvPr/>
        </p:nvSpPr>
        <p:spPr>
          <a:xfrm>
            <a:off x="395536" y="4712648"/>
            <a:ext cx="8208963" cy="360363"/>
          </a:xfrm>
          <a:prstGeom prst="rect">
            <a:avLst/>
          </a:prstGeom>
          <a:solidFill>
            <a:srgbClr val="FFC000">
              <a:alpha val="38824"/>
            </a:srgbClr>
          </a:solidFill>
          <a:ln w="38100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2FCB9C99-9860-4415-A27F-1EFEEC53D1A9}"/>
              </a:ext>
            </a:extLst>
          </p:cNvPr>
          <p:cNvSpPr txBox="1"/>
          <p:nvPr/>
        </p:nvSpPr>
        <p:spPr bwMode="auto">
          <a:xfrm>
            <a:off x="3240360" y="44624"/>
            <a:ext cx="5580112" cy="5994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Calibri" panose="020F050202020403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>
              <a:buFontTx/>
            </a:pPr>
            <a:r>
              <a:rPr lang="zh-CN" altLang="en-US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网络安全定义（网络安全体系架构）</a:t>
            </a:r>
          </a:p>
        </p:txBody>
      </p:sp>
    </p:spTree>
    <p:extLst>
      <p:ext uri="{BB962C8B-B14F-4D97-AF65-F5344CB8AC3E}">
        <p14:creationId xmlns:p14="http://schemas.microsoft.com/office/powerpoint/2010/main" val="16519619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9" grpId="0" animBg="1"/>
      <p:bldP spid="9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/>
          <p:nvPr/>
        </p:nvSpPr>
        <p:spPr bwMode="auto">
          <a:xfrm>
            <a:off x="3240360" y="44624"/>
            <a:ext cx="5580112" cy="5994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Calibri" panose="020F050202020403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>
              <a:buFontTx/>
            </a:pPr>
            <a:r>
              <a:rPr lang="zh-CN" altLang="en-US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网络安全定义（网络安全模型）</a:t>
            </a:r>
          </a:p>
        </p:txBody>
      </p:sp>
      <p:pic>
        <p:nvPicPr>
          <p:cNvPr id="3" name="图片 4">
            <a:extLst>
              <a:ext uri="{FF2B5EF4-FFF2-40B4-BE49-F238E27FC236}">
                <a16:creationId xmlns:a16="http://schemas.microsoft.com/office/drawing/2014/main" id="{159FE4FC-15E6-495E-AEDB-9964761B2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52736"/>
            <a:ext cx="9144000" cy="5084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06800983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6BFD9AF-80ED-4D88-99BA-A6D52B51A6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8893"/>
            <a:ext cx="9144000" cy="5332435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F964BE42-5939-4101-AFF0-C785655AB34D}"/>
              </a:ext>
            </a:extLst>
          </p:cNvPr>
          <p:cNvSpPr txBox="1"/>
          <p:nvPr/>
        </p:nvSpPr>
        <p:spPr bwMode="auto">
          <a:xfrm>
            <a:off x="3240360" y="44624"/>
            <a:ext cx="5580112" cy="5994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Calibri" panose="020F050202020403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>
              <a:buFontTx/>
            </a:pPr>
            <a:r>
              <a:rPr lang="zh-CN" altLang="en-US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网络安全定义（网络安全模型）</a:t>
            </a:r>
          </a:p>
        </p:txBody>
      </p:sp>
    </p:spTree>
    <p:extLst>
      <p:ext uri="{BB962C8B-B14F-4D97-AF65-F5344CB8AC3E}">
        <p14:creationId xmlns:p14="http://schemas.microsoft.com/office/powerpoint/2010/main" val="1109925517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276DB3C-D172-4A0F-BBD3-3DF35701F2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9" y="836712"/>
            <a:ext cx="9144000" cy="253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4">
            <a:extLst>
              <a:ext uri="{FF2B5EF4-FFF2-40B4-BE49-F238E27FC236}">
                <a16:creationId xmlns:a16="http://schemas.microsoft.com/office/drawing/2014/main" id="{43C46C81-F175-4A70-B732-C2B91458CA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" y="3473778"/>
            <a:ext cx="9144000" cy="993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片 2">
            <a:extLst>
              <a:ext uri="{FF2B5EF4-FFF2-40B4-BE49-F238E27FC236}">
                <a16:creationId xmlns:a16="http://schemas.microsoft.com/office/drawing/2014/main" id="{4AD9E6BA-7774-4B04-BACC-7F9E239459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53136"/>
            <a:ext cx="9144000" cy="202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5584C016-EE26-4BAE-8005-3A7A6833FC6A}"/>
              </a:ext>
            </a:extLst>
          </p:cNvPr>
          <p:cNvSpPr txBox="1"/>
          <p:nvPr/>
        </p:nvSpPr>
        <p:spPr bwMode="auto">
          <a:xfrm>
            <a:off x="3240360" y="44624"/>
            <a:ext cx="5580112" cy="5994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Calibri" panose="020F050202020403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>
              <a:buFontTx/>
            </a:pPr>
            <a:r>
              <a:rPr lang="zh-CN" altLang="en-US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网络安全定义（网络安全模型）</a:t>
            </a:r>
          </a:p>
        </p:txBody>
      </p:sp>
    </p:spTree>
    <p:extLst>
      <p:ext uri="{BB962C8B-B14F-4D97-AF65-F5344CB8AC3E}">
        <p14:creationId xmlns:p14="http://schemas.microsoft.com/office/powerpoint/2010/main" val="1738922206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3CCEF5-3570-4CC6-A57C-BF4FAAC68B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052736"/>
            <a:ext cx="8458200" cy="17291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marL="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4572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8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9144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13716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18288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  <a:lvl6pPr marL="22860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6pPr>
            <a:lvl7pPr marL="27432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7pPr>
            <a:lvl8pPr marL="32004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8pPr>
            <a:lvl9pPr marL="36576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9pPr>
          </a:lstStyle>
          <a:p>
            <a:pPr lvl="1" algn="l" eaLnBrk="1" hangingPunct="1">
              <a:lnSpc>
                <a:spcPct val="110000"/>
              </a:lnSpc>
            </a:pP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然而，还有一些其他与安全相关的情形，它们不能完全适合该模型，但也在本书的考虑范围之内。</a:t>
            </a:r>
            <a:endParaRPr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algn="l" eaLnBrk="1" hangingPunct="1">
              <a:lnSpc>
                <a:spcPct val="110000"/>
              </a:lnSpc>
            </a:pPr>
            <a:r>
              <a:rPr lang="zh-CN" altLang="en-US" sz="20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网络访问安全模型：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对于保护信息系统免遭有害访问所做的考虑，如下图所示。</a:t>
            </a:r>
            <a:endParaRPr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F4F5E96-D7E3-4C1C-8A11-7554324218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852936"/>
            <a:ext cx="9144000" cy="3176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D015EB2C-EEBB-44F6-B0DC-127835E47F8C}"/>
              </a:ext>
            </a:extLst>
          </p:cNvPr>
          <p:cNvSpPr txBox="1"/>
          <p:nvPr/>
        </p:nvSpPr>
        <p:spPr bwMode="auto">
          <a:xfrm>
            <a:off x="3240360" y="44624"/>
            <a:ext cx="5580112" cy="5994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Calibri" panose="020F050202020403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>
              <a:buFontTx/>
            </a:pPr>
            <a:r>
              <a:rPr lang="zh-CN" altLang="en-US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网络安全定义（网络安全模型）</a:t>
            </a:r>
          </a:p>
        </p:txBody>
      </p:sp>
    </p:spTree>
    <p:extLst>
      <p:ext uri="{BB962C8B-B14F-4D97-AF65-F5344CB8AC3E}">
        <p14:creationId xmlns:p14="http://schemas.microsoft.com/office/powerpoint/2010/main" val="1425787330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/>
          <p:nvPr/>
        </p:nvSpPr>
        <p:spPr bwMode="auto">
          <a:xfrm>
            <a:off x="3240360" y="44624"/>
            <a:ext cx="5580112" cy="5994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Calibri" panose="020F050202020403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>
              <a:buFontTx/>
            </a:pPr>
            <a:r>
              <a:rPr lang="zh-CN" altLang="en-US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计算机安全定义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4D1E58C4-72B9-4FAF-A6CE-41B02CC393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" y="1274763"/>
            <a:ext cx="8147050" cy="172243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marL="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4572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8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9144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13716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18288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  <a:lvl6pPr marL="22860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6pPr>
            <a:lvl7pPr marL="27432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7pPr>
            <a:lvl8pPr marL="32004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8pPr>
            <a:lvl9pPr marL="36576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9pPr>
          </a:lstStyle>
          <a:p>
            <a:pPr algn="l" eaLnBrk="1" hangingPunct="1">
              <a:lnSpc>
                <a:spcPct val="110000"/>
              </a:lnSpc>
            </a:pPr>
            <a:r>
              <a:rPr lang="zh-CN" altLang="en-US" sz="2600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计算机安全</a:t>
            </a:r>
            <a:r>
              <a:rPr lang="zh-CN" altLang="en-US" sz="26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6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Computer Security</a:t>
            </a:r>
            <a:r>
              <a:rPr lang="zh-CN" altLang="en-US" sz="26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  <a:p>
            <a:pPr lvl="1" algn="l" eaLnBrk="1" hangingPunct="1">
              <a:lnSpc>
                <a:spcPct val="110000"/>
              </a:lnSpc>
            </a:pPr>
            <a:r>
              <a:rPr lang="zh-CN" altLang="en-US" sz="22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对于一个自动化的信息系统，采取保护措施确保信息系统资源（包括硬件、软件、固件、信息</a:t>
            </a:r>
            <a:r>
              <a:rPr lang="en-US" altLang="zh-CN" sz="22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2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数据和通信）的保密性、完整性、可用性。</a:t>
            </a:r>
            <a:r>
              <a:rPr lang="en-US" altLang="zh-CN" sz="2200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NIST《</a:t>
            </a:r>
            <a:r>
              <a:rPr lang="zh-CN" altLang="en-US" sz="2200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计算机安全手册</a:t>
            </a:r>
            <a:r>
              <a:rPr lang="en-US" altLang="zh-CN" sz="2200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》【NIST95】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0403E61-8D24-4C5A-AAD5-1B259AA9639B}"/>
              </a:ext>
            </a:extLst>
          </p:cNvPr>
          <p:cNvSpPr/>
          <p:nvPr/>
        </p:nvSpPr>
        <p:spPr>
          <a:xfrm>
            <a:off x="1547664" y="3573016"/>
            <a:ext cx="662473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NIST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：美国国家标准与技术研究院（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National Institute of Standards and Technology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NIST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直属美国商务部，从事物理、生物和工程方面的基础和应用研究，以及测量技术和测试方法方面的研究，提供标准、标准参考数据及有关服务，在国际上享有很高的声誉。</a:t>
            </a:r>
          </a:p>
        </p:txBody>
      </p:sp>
    </p:spTree>
    <p:extLst>
      <p:ext uri="{BB962C8B-B14F-4D97-AF65-F5344CB8AC3E}">
        <p14:creationId xmlns:p14="http://schemas.microsoft.com/office/powerpoint/2010/main" val="2573441231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/>
          <p:nvPr/>
        </p:nvSpPr>
        <p:spPr bwMode="auto">
          <a:xfrm>
            <a:off x="3240360" y="44624"/>
            <a:ext cx="5580112" cy="5994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Calibri" panose="020F050202020403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>
              <a:buFontTx/>
            </a:pPr>
            <a:r>
              <a:rPr lang="zh-CN" altLang="en-US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计算机安全定义</a:t>
            </a:r>
          </a:p>
        </p:txBody>
      </p:sp>
      <p:pic>
        <p:nvPicPr>
          <p:cNvPr id="3" name="图片 4">
            <a:extLst>
              <a:ext uri="{FF2B5EF4-FFF2-40B4-BE49-F238E27FC236}">
                <a16:creationId xmlns:a16="http://schemas.microsoft.com/office/drawing/2014/main" id="{5E6EA310-7393-43CC-82AB-0E9501235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52736"/>
            <a:ext cx="9144000" cy="532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05256693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/>
          <p:nvPr/>
        </p:nvSpPr>
        <p:spPr bwMode="auto">
          <a:xfrm>
            <a:off x="3240360" y="44624"/>
            <a:ext cx="5580112" cy="5994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Calibri" panose="020F050202020403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>
              <a:buFontTx/>
            </a:pPr>
            <a:r>
              <a:rPr lang="zh-CN" altLang="en-US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计算机安全定义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6AD35F6-FF36-44ED-B289-70C76868D6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28775"/>
            <a:ext cx="9144000" cy="311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2310196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/>
          <p:nvPr/>
        </p:nvSpPr>
        <p:spPr bwMode="auto">
          <a:xfrm>
            <a:off x="3240360" y="44624"/>
            <a:ext cx="5580112" cy="5994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Calibri" panose="020F050202020403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>
              <a:buFontTx/>
            </a:pPr>
            <a:r>
              <a:rPr lang="zh-CN" altLang="en-US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网络安全定义（网络安全体系架构）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0B19E0-6D69-49C9-8576-4C73115F59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552" y="1412776"/>
            <a:ext cx="7786687" cy="44545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marL="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4572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8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9144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13716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18288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  <a:lvl6pPr marL="22860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6pPr>
            <a:lvl7pPr marL="27432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7pPr>
            <a:lvl8pPr marL="32004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8pPr>
            <a:lvl9pPr marL="36576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9pPr>
          </a:lstStyle>
          <a:p>
            <a:pPr algn="l" eaLnBrk="1" hangingPunct="1">
              <a:lnSpc>
                <a:spcPct val="110000"/>
              </a:lnSpc>
            </a:pPr>
            <a:r>
              <a:rPr lang="en-US" altLang="zh-CN" sz="2600" b="1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ITU-T X.800 “Security Architecture for OSI”</a:t>
            </a:r>
          </a:p>
          <a:p>
            <a:pPr eaLnBrk="1" hangingPunct="1">
              <a:lnSpc>
                <a:spcPct val="110000"/>
              </a:lnSpc>
            </a:pPr>
            <a:r>
              <a:rPr lang="en-US" altLang="zh-CN" sz="2600" b="1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OSI</a:t>
            </a:r>
            <a:r>
              <a:rPr lang="zh-CN" altLang="en-US" sz="2600" b="1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安全体系结构</a:t>
            </a:r>
            <a:endParaRPr lang="en-US" altLang="zh-CN" sz="2600" b="1" kern="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eaLnBrk="1" hangingPunct="1">
              <a:lnSpc>
                <a:spcPct val="110000"/>
              </a:lnSpc>
            </a:pPr>
            <a:endParaRPr lang="en-US" altLang="zh-CN" sz="2600" b="1" kern="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l" eaLnBrk="1" hangingPunct="1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zh-CN" altLang="en-US" sz="26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提供了一个定义和提供安全需求的系统化方法；</a:t>
            </a:r>
          </a:p>
          <a:p>
            <a:pPr marL="457200" indent="-457200" algn="l" eaLnBrk="1" hangingPunct="1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zh-CN" altLang="en-US" sz="26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为网络安全涉及的许多概念提供了一种有效和简要的概览。</a:t>
            </a:r>
            <a:endParaRPr lang="en-AU" altLang="zh-CN" sz="26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96513766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86CCB877-0A94-4DE7-9BD5-B7AF1E0293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1413" y="980728"/>
            <a:ext cx="4104456" cy="5334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Calibri" panose="020F050202020403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>
              <a:buFontTx/>
              <a:defRPr/>
            </a:pPr>
            <a:r>
              <a:rPr lang="en-US" altLang="zh-CN" sz="3200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OSI</a:t>
            </a:r>
            <a:r>
              <a:rPr lang="zh-CN" altLang="en-US" sz="3200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安全体系结构</a:t>
            </a:r>
          </a:p>
        </p:txBody>
      </p:sp>
      <p:graphicFrame>
        <p:nvGraphicFramePr>
          <p:cNvPr id="6" name="Object 51">
            <a:extLst>
              <a:ext uri="{FF2B5EF4-FFF2-40B4-BE49-F238E27FC236}">
                <a16:creationId xmlns:a16="http://schemas.microsoft.com/office/drawing/2014/main" id="{4647264F-495A-44D0-823A-09318B28C32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11413" y="1557338"/>
          <a:ext cx="6369050" cy="446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1" name="Visio" r:id="rId3" imgW="5516066" imgH="3891686" progId="Visio.Drawing.11">
                  <p:embed/>
                </p:oleObj>
              </mc:Choice>
              <mc:Fallback>
                <p:oleObj name="Visio" r:id="rId3" imgW="5516066" imgH="3891686" progId="Visio.Drawing.11">
                  <p:embed/>
                  <p:pic>
                    <p:nvPicPr>
                      <p:cNvPr id="88067" name="Object 51">
                        <a:extLst>
                          <a:ext uri="{FF2B5EF4-FFF2-40B4-BE49-F238E27FC236}">
                            <a16:creationId xmlns:a16="http://schemas.microsoft.com/office/drawing/2014/main" id="{FB770A37-912B-4073-8D31-B9C9995D5C9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11413" y="1557338"/>
                        <a:ext cx="6369050" cy="4464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内容占位符 2">
            <a:extLst>
              <a:ext uri="{FF2B5EF4-FFF2-40B4-BE49-F238E27FC236}">
                <a16:creationId xmlns:a16="http://schemas.microsoft.com/office/drawing/2014/main" id="{7F57E40D-6F15-4AD6-91B9-EAD10106A398}"/>
              </a:ext>
            </a:extLst>
          </p:cNvPr>
          <p:cNvSpPr txBox="1">
            <a:spLocks/>
          </p:cNvSpPr>
          <p:nvPr/>
        </p:nvSpPr>
        <p:spPr bwMode="auto">
          <a:xfrm>
            <a:off x="215107" y="1772816"/>
            <a:ext cx="4392612" cy="18721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342900" indent="-34290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692150" indent="-347663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marL="0" indent="0" eaLnBrk="1" hangingPunct="1">
              <a:spcBef>
                <a:spcPct val="40000"/>
              </a:spcBef>
              <a:spcAft>
                <a:spcPct val="10000"/>
              </a:spcAft>
              <a:buClr>
                <a:schemeClr val="tx2"/>
              </a:buClr>
              <a:buSzPct val="70000"/>
              <a:defRPr/>
            </a:pPr>
            <a:r>
              <a:rPr kumimoji="1" lang="zh-CN" altLang="en-US" sz="2000" dirty="0"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基本思想：</a:t>
            </a:r>
            <a:endParaRPr kumimoji="1" lang="en-US" altLang="zh-CN" sz="2000" dirty="0">
              <a:effectLst>
                <a:outerShdw blurRad="38100" dist="38100" dir="2700000" algn="tl">
                  <a:srgbClr val="C0C0C0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eaLnBrk="1" hangingPunct="1">
              <a:spcBef>
                <a:spcPct val="40000"/>
              </a:spcBef>
              <a:spcAft>
                <a:spcPct val="10000"/>
              </a:spcAft>
              <a:buClr>
                <a:schemeClr val="tx2"/>
              </a:buClr>
              <a:buSzPct val="70000"/>
              <a:defRPr/>
            </a:pP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为了全面而准确地满足一个开放系统的安全需求，必须在七个层次中提供必需的安全服务、安全机制，以及它们在系统上的部署和关系配置。</a:t>
            </a: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8B32EE41-073F-4241-AD02-7561FD112C40}"/>
              </a:ext>
            </a:extLst>
          </p:cNvPr>
          <p:cNvSpPr txBox="1"/>
          <p:nvPr/>
        </p:nvSpPr>
        <p:spPr bwMode="auto">
          <a:xfrm>
            <a:off x="3240360" y="44624"/>
            <a:ext cx="5580112" cy="5994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Calibri" panose="020F050202020403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>
              <a:buFontTx/>
            </a:pPr>
            <a:r>
              <a:rPr lang="zh-CN" altLang="en-US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网络安全定义（网络安全体系架构）</a:t>
            </a:r>
          </a:p>
        </p:txBody>
      </p:sp>
    </p:spTree>
    <p:extLst>
      <p:ext uri="{BB962C8B-B14F-4D97-AF65-F5344CB8AC3E}">
        <p14:creationId xmlns:p14="http://schemas.microsoft.com/office/powerpoint/2010/main" val="397123183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5281204-88FB-44AE-B230-6923CCC26A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584" y="972769"/>
            <a:ext cx="7272337" cy="8651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Calibri" panose="020F050202020403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buFontTx/>
              <a:defRPr/>
            </a:pPr>
            <a:r>
              <a:rPr lang="en-US" altLang="zh-CN" sz="3200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OSI </a:t>
            </a:r>
            <a:r>
              <a:rPr lang="zh-CN" altLang="en-US" sz="3200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安全体系结构</a:t>
            </a:r>
            <a:endParaRPr lang="en-AU" altLang="zh-CN" sz="3200" kern="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834F17-ABA5-464B-AA25-457561949B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3568" y="2132856"/>
            <a:ext cx="7940675" cy="338437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marL="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4572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8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9144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13716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18288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  <a:lvl6pPr marL="22860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6pPr>
            <a:lvl7pPr marL="27432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7pPr>
            <a:lvl8pPr marL="32004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8pPr>
            <a:lvl9pPr marL="36576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9pPr>
          </a:lstStyle>
          <a:p>
            <a:pPr algn="l" eaLnBrk="1" hangingPunct="1">
              <a:lnSpc>
                <a:spcPct val="120000"/>
              </a:lnSpc>
              <a:defRPr/>
            </a:pPr>
            <a:r>
              <a:rPr lang="zh-CN" altLang="en-US" sz="2400" kern="0" dirty="0">
                <a:solidFill>
                  <a:srgbClr val="99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安全攻击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4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security attack</a:t>
            </a:r>
            <a:r>
              <a:rPr lang="en-US" altLang="zh-CN" sz="2400" i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       </a:t>
            </a:r>
            <a:r>
              <a:rPr lang="zh-CN" altLang="en-US" sz="2400" i="1" kern="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endParaRPr lang="en-US" altLang="zh-CN" sz="2400" i="1" kern="0" dirty="0">
              <a:solidFill>
                <a:srgbClr val="FF33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algn="l" eaLnBrk="1" hangingPunct="1">
              <a:lnSpc>
                <a:spcPct val="120000"/>
              </a:lnSpc>
              <a:defRPr/>
            </a:pP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任何危及系统信息安全的活动。</a:t>
            </a:r>
            <a:endParaRPr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eaLnBrk="1" hangingPunct="1">
              <a:lnSpc>
                <a:spcPct val="120000"/>
              </a:lnSpc>
              <a:defRPr/>
            </a:pPr>
            <a:r>
              <a:rPr lang="zh-CN" altLang="en-US" sz="2400" kern="0" dirty="0">
                <a:solidFill>
                  <a:srgbClr val="99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安全服务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4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security service    </a:t>
            </a:r>
            <a:r>
              <a:rPr lang="en-US" altLang="zh-CN" sz="2400" i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2400" i="1" kern="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效果</a:t>
            </a:r>
            <a:endParaRPr lang="en-US" altLang="zh-CN" sz="2400" kern="0" dirty="0">
              <a:solidFill>
                <a:srgbClr val="FF33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algn="l" eaLnBrk="1" hangingPunct="1">
              <a:lnSpc>
                <a:spcPct val="120000"/>
              </a:lnSpc>
              <a:defRPr/>
            </a:pP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加强数据处理系统和信息传输的安全性的一种服务。目的在于利用一种或多种安全机制阻止安全攻击。</a:t>
            </a:r>
          </a:p>
          <a:p>
            <a:pPr algn="l" eaLnBrk="1" hangingPunct="1">
              <a:lnSpc>
                <a:spcPct val="120000"/>
              </a:lnSpc>
              <a:defRPr/>
            </a:pPr>
            <a:r>
              <a:rPr lang="zh-CN" altLang="en-US" sz="2400" kern="0" dirty="0">
                <a:solidFill>
                  <a:srgbClr val="99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安全机制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4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security mechanism		 </a:t>
            </a:r>
            <a:r>
              <a:rPr lang="zh-CN" altLang="en-US" sz="2400" i="1" kern="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  <a:endParaRPr lang="en-US" altLang="zh-CN" sz="2400" i="1" kern="0" dirty="0">
              <a:solidFill>
                <a:srgbClr val="FF33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algn="l" eaLnBrk="1" hangingPunct="1">
              <a:lnSpc>
                <a:spcPct val="120000"/>
              </a:lnSpc>
              <a:defRPr/>
            </a:pP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用来保护系统免受侦听、阻止安全攻击及恢复系统的机制。</a:t>
            </a:r>
            <a:endParaRPr lang="zh-CN" altLang="en-AU" sz="24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49DE3868-2CD9-4ACE-A2CF-EE0971B18204}"/>
              </a:ext>
            </a:extLst>
          </p:cNvPr>
          <p:cNvSpPr txBox="1"/>
          <p:nvPr/>
        </p:nvSpPr>
        <p:spPr bwMode="auto">
          <a:xfrm>
            <a:off x="3240360" y="44624"/>
            <a:ext cx="5580112" cy="5994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Calibri" panose="020F050202020403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>
              <a:buFontTx/>
            </a:pPr>
            <a:r>
              <a:rPr lang="zh-CN" altLang="en-US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网络安全定义（网络安全体系架构）</a:t>
            </a:r>
          </a:p>
        </p:txBody>
      </p:sp>
    </p:spTree>
    <p:extLst>
      <p:ext uri="{BB962C8B-B14F-4D97-AF65-F5344CB8AC3E}">
        <p14:creationId xmlns:p14="http://schemas.microsoft.com/office/powerpoint/2010/main" val="589762677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14FEE8F-FEDB-4B85-BE6C-A8003E30DC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1600" y="908720"/>
            <a:ext cx="7272337" cy="72003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Calibri" panose="020F050202020403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buFontTx/>
            </a:pPr>
            <a:r>
              <a:rPr lang="zh-CN" altLang="en-US" sz="3200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安全攻击</a:t>
            </a:r>
            <a:endParaRPr lang="en-AU" altLang="zh-CN" sz="3200" kern="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1A4D270-F318-4268-9FF4-29C94F6AE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4408"/>
            <a:ext cx="9144000" cy="2549184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58D7037C-0158-47BE-AEA8-F2318FD76527}"/>
              </a:ext>
            </a:extLst>
          </p:cNvPr>
          <p:cNvSpPr txBox="1"/>
          <p:nvPr/>
        </p:nvSpPr>
        <p:spPr bwMode="auto">
          <a:xfrm>
            <a:off x="3240360" y="44624"/>
            <a:ext cx="5580112" cy="5994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Calibri" panose="020F050202020403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>
              <a:buFontTx/>
            </a:pPr>
            <a:r>
              <a:rPr lang="zh-CN" altLang="en-US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网络安全定义（网络安全体系架构）</a:t>
            </a:r>
          </a:p>
        </p:txBody>
      </p:sp>
    </p:spTree>
    <p:extLst>
      <p:ext uri="{BB962C8B-B14F-4D97-AF65-F5344CB8AC3E}">
        <p14:creationId xmlns:p14="http://schemas.microsoft.com/office/powerpoint/2010/main" val="2126307018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FDC59997-E12F-4C88-9257-3A8BF47DC8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1600" y="908720"/>
            <a:ext cx="7272337" cy="72003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Calibri" panose="020F050202020403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buFontTx/>
            </a:pPr>
            <a:r>
              <a:rPr lang="zh-CN" altLang="en-US" sz="3200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安全服务</a:t>
            </a:r>
            <a:r>
              <a:rPr lang="en-US" altLang="zh-CN" sz="3200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( X.800 )</a:t>
            </a:r>
            <a:endParaRPr lang="en-AU" altLang="zh-CN" sz="3200" kern="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550431F-7C6B-4EC1-BF69-C166DC185A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6735" y="1844824"/>
            <a:ext cx="8153737" cy="446449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marL="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4572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8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9144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13716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18288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  <a:lvl6pPr marL="22860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6pPr>
            <a:lvl7pPr marL="27432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7pPr>
            <a:lvl8pPr marL="32004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8pPr>
            <a:lvl9pPr marL="3657600" indent="0" algn="ctr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9pPr>
          </a:lstStyle>
          <a:p>
            <a:pPr algn="just" eaLnBrk="1" hangingPunct="1">
              <a:lnSpc>
                <a:spcPct val="110000"/>
              </a:lnSpc>
            </a:pPr>
            <a:r>
              <a:rPr lang="zh-CN" altLang="en-US" sz="2000" kern="0" dirty="0">
                <a:solidFill>
                  <a:srgbClr val="99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可认证性 </a:t>
            </a:r>
            <a:r>
              <a:rPr lang="en-US" altLang="zh-CN" sz="2000" kern="0" dirty="0">
                <a:solidFill>
                  <a:srgbClr val="99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Authentication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algn="just" eaLnBrk="1" hangingPunct="1">
              <a:lnSpc>
                <a:spcPct val="110000"/>
              </a:lnSpc>
            </a:pPr>
            <a:r>
              <a:rPr lang="en-AU" altLang="zh-CN" sz="18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assurance that the communicating entity is the one claimed</a:t>
            </a:r>
          </a:p>
          <a:p>
            <a:pPr algn="just" eaLnBrk="1" hangingPunct="1">
              <a:lnSpc>
                <a:spcPct val="110000"/>
              </a:lnSpc>
            </a:pPr>
            <a:r>
              <a:rPr lang="zh-CN" altLang="en-US" sz="2000" kern="0" dirty="0">
                <a:solidFill>
                  <a:srgbClr val="99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访问控制 </a:t>
            </a:r>
            <a:r>
              <a:rPr lang="en-US" altLang="zh-CN" sz="2000" kern="0" dirty="0">
                <a:solidFill>
                  <a:srgbClr val="99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Access Control</a:t>
            </a:r>
          </a:p>
          <a:p>
            <a:pPr lvl="1" algn="just" eaLnBrk="1" hangingPunct="1">
              <a:lnSpc>
                <a:spcPct val="110000"/>
              </a:lnSpc>
            </a:pPr>
            <a:r>
              <a:rPr lang="en-AU" altLang="zh-CN" sz="18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prevention of the unauthorized use of a resource</a:t>
            </a:r>
          </a:p>
          <a:p>
            <a:pPr algn="just" eaLnBrk="1" hangingPunct="1">
              <a:lnSpc>
                <a:spcPct val="110000"/>
              </a:lnSpc>
            </a:pPr>
            <a:r>
              <a:rPr lang="zh-CN" altLang="en-US" sz="2000" kern="0" dirty="0">
                <a:solidFill>
                  <a:srgbClr val="99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机密性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kern="0" dirty="0">
                <a:solidFill>
                  <a:srgbClr val="99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Confidentiality</a:t>
            </a:r>
            <a:r>
              <a:rPr lang="zh-CN" altLang="en-US" sz="2000" kern="0" dirty="0">
                <a:solidFill>
                  <a:srgbClr val="99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（隐私性 </a:t>
            </a:r>
            <a:r>
              <a:rPr lang="en-US" altLang="zh-CN" sz="2000" kern="0" dirty="0">
                <a:solidFill>
                  <a:srgbClr val="99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Privacy</a:t>
            </a:r>
            <a:r>
              <a:rPr lang="zh-CN" altLang="en-US" sz="2000" kern="0" dirty="0">
                <a:solidFill>
                  <a:srgbClr val="99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kern="0" dirty="0">
              <a:solidFill>
                <a:srgbClr val="9933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algn="just" eaLnBrk="1" hangingPunct="1">
              <a:lnSpc>
                <a:spcPct val="110000"/>
              </a:lnSpc>
            </a:pPr>
            <a:r>
              <a:rPr lang="en-AU" altLang="zh-CN" sz="18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protection of data from unauthorized disclosure</a:t>
            </a:r>
          </a:p>
          <a:p>
            <a:pPr algn="just" eaLnBrk="1" hangingPunct="1">
              <a:lnSpc>
                <a:spcPct val="110000"/>
              </a:lnSpc>
            </a:pPr>
            <a:r>
              <a:rPr lang="zh-CN" altLang="en-US" sz="2000" kern="0" dirty="0">
                <a:solidFill>
                  <a:srgbClr val="99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完整性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kern="0" dirty="0">
                <a:solidFill>
                  <a:srgbClr val="99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Integrity</a:t>
            </a:r>
          </a:p>
          <a:p>
            <a:pPr lvl="1" algn="just" eaLnBrk="1" hangingPunct="1">
              <a:lnSpc>
                <a:spcPct val="110000"/>
              </a:lnSpc>
            </a:pPr>
            <a:r>
              <a:rPr lang="en-AU" altLang="zh-CN" sz="18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assurance that data received is as sent by an authorized entity</a:t>
            </a:r>
          </a:p>
          <a:p>
            <a:pPr algn="just" eaLnBrk="1" hangingPunct="1">
              <a:lnSpc>
                <a:spcPct val="110000"/>
              </a:lnSpc>
            </a:pPr>
            <a:r>
              <a:rPr lang="zh-CN" altLang="en-US" sz="2000" kern="0" dirty="0">
                <a:solidFill>
                  <a:srgbClr val="99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不可否认性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kern="0" dirty="0">
                <a:solidFill>
                  <a:srgbClr val="99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Non-repudiation</a:t>
            </a:r>
          </a:p>
          <a:p>
            <a:pPr lvl="1" algn="just" eaLnBrk="1" hangingPunct="1">
              <a:lnSpc>
                <a:spcPct val="110000"/>
              </a:lnSpc>
            </a:pPr>
            <a:r>
              <a:rPr lang="en-AU" altLang="zh-CN" sz="18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protection against denial by one of the parties in a communication</a:t>
            </a:r>
          </a:p>
          <a:p>
            <a:pPr algn="just" eaLnBrk="1" hangingPunct="1">
              <a:lnSpc>
                <a:spcPct val="110000"/>
              </a:lnSpc>
            </a:pPr>
            <a:r>
              <a:rPr lang="zh-CN" altLang="en-AU" sz="2000" kern="0" dirty="0">
                <a:solidFill>
                  <a:srgbClr val="99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可用性</a:t>
            </a:r>
            <a:r>
              <a:rPr lang="en-AU" altLang="zh-CN" sz="2000" kern="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AU" altLang="zh-CN" sz="2000" kern="0" dirty="0">
                <a:solidFill>
                  <a:srgbClr val="99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Availability</a:t>
            </a:r>
            <a:endParaRPr lang="zh-CN" altLang="en-AU" sz="2000" kern="0" dirty="0">
              <a:solidFill>
                <a:srgbClr val="9933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4CE4D9A2-6B68-4E59-9712-481A9D83FF3B}"/>
              </a:ext>
            </a:extLst>
          </p:cNvPr>
          <p:cNvSpPr txBox="1"/>
          <p:nvPr/>
        </p:nvSpPr>
        <p:spPr bwMode="auto">
          <a:xfrm>
            <a:off x="3240360" y="44624"/>
            <a:ext cx="5580112" cy="5994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Calibri" panose="020F050202020403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>
              <a:buFontTx/>
            </a:pPr>
            <a:r>
              <a:rPr lang="zh-CN" altLang="en-US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网络安全定义（网络安全体系架构）</a:t>
            </a:r>
          </a:p>
        </p:txBody>
      </p:sp>
    </p:spTree>
    <p:extLst>
      <p:ext uri="{BB962C8B-B14F-4D97-AF65-F5344CB8AC3E}">
        <p14:creationId xmlns:p14="http://schemas.microsoft.com/office/powerpoint/2010/main" val="32268333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_Office 主题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2_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472</Words>
  <Application>Microsoft Office PowerPoint</Application>
  <PresentationFormat>全屏显示(4:3)</PresentationFormat>
  <Paragraphs>50</Paragraphs>
  <Slides>15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宋体</vt:lpstr>
      <vt:lpstr>微软雅黑</vt:lpstr>
      <vt:lpstr>微软雅黑 Light</vt:lpstr>
      <vt:lpstr>Arial</vt:lpstr>
      <vt:lpstr>Calibri</vt:lpstr>
      <vt:lpstr>Wingdings</vt:lpstr>
      <vt:lpstr>2_Office 主题</vt:lpstr>
      <vt:lpstr>Visio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Windows XP Professional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国际合作与交流处校庆准备工作</dc:title>
  <dc:creator>Microsoft</dc:creator>
  <cp:lastModifiedBy>未定义</cp:lastModifiedBy>
  <cp:revision>1958</cp:revision>
  <cp:lastPrinted>2017-12-29T03:55:00Z</cp:lastPrinted>
  <dcterms:created xsi:type="dcterms:W3CDTF">2010-04-20T07:07:00Z</dcterms:created>
  <dcterms:modified xsi:type="dcterms:W3CDTF">2021-10-27T02:57:34Z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2052-10.1.0.7566</vt:lpwstr>
  </property>
</Properties>
</file>